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3429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10287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7145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2057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24003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2743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21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 txBox="1"/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 txBox="1"/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i="1" sz="48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118295074_2675x2907.jpeg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8295074_2675x2907.jpeg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Line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182429520_1646x1646.jpeg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Line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118295074_2675x2907.jpeg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Line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118295074_2675x2907.jpeg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182741592_1098x949.jpeg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182429520_1646x1646.jpeg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i="1" spc="28" sz="2800"/>
            </a:lvl1pPr>
            <a:lvl2pPr marL="0" indent="0">
              <a:spcBef>
                <a:spcPts val="1400"/>
              </a:spcBef>
              <a:buSzTx/>
              <a:buFontTx/>
              <a:buNone/>
              <a:defRPr i="1" spc="28" sz="2800"/>
            </a:lvl2pPr>
            <a:lvl3pPr marL="0" indent="0">
              <a:spcBef>
                <a:spcPts val="1400"/>
              </a:spcBef>
              <a:buSzTx/>
              <a:buFontTx/>
              <a:buNone/>
              <a:defRPr i="1" spc="28" sz="2800"/>
            </a:lvl3pPr>
            <a:lvl4pPr marL="0" indent="0">
              <a:spcBef>
                <a:spcPts val="1400"/>
              </a:spcBef>
              <a:buSzTx/>
              <a:buFontTx/>
              <a:buNone/>
              <a:defRPr i="1" spc="28" sz="2800"/>
            </a:lvl4pPr>
            <a:lvl5pPr marL="0" indent="0">
              <a:spcBef>
                <a:spcPts val="1400"/>
              </a:spcBef>
              <a:buSzTx/>
              <a:buFontTx/>
              <a:buNone/>
              <a:defRPr i="1" spc="28"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16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3429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10287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7145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2057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24003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2743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118295074_2675x2907.jpeg" descr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Rectangle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130" name="Line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Emergency Vehicle Enrou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38150">
              <a:defRPr sz="9075"/>
            </a:lvl1pPr>
          </a:lstStyle>
          <a:p>
            <a:pPr/>
            <a:r>
              <a:t>Emergency Vehicle Enrouting</a:t>
            </a:r>
          </a:p>
        </p:txBody>
      </p:sp>
      <p:sp>
        <p:nvSpPr>
          <p:cNvPr id="132" name="Team:Tranporter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Team:Tranporters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9" name="Ide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Ideation</a:t>
            </a:r>
          </a:p>
        </p:txBody>
      </p:sp>
      <p:sp>
        <p:nvSpPr>
          <p:cNvPr id="170" name="Traffic signal control using Optical communicati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ts val="2800"/>
              </a:lnSpc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t> </a:t>
            </a:r>
          </a:p>
          <a:p>
            <a:pPr marL="0" indent="0" defTabSz="457200">
              <a:lnSpc>
                <a:spcPts val="2800"/>
              </a:lnSpc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t> </a:t>
            </a:r>
          </a:p>
          <a:p>
            <a:pPr marL="367109" indent="-367109" defTabSz="457200">
              <a:lnSpc>
                <a:spcPts val="4400"/>
              </a:lnSpc>
              <a:spcBef>
                <a:spcPts val="0"/>
              </a:spcBef>
              <a:defRPr sz="25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t>Traffic signal control using Optical communication</a:t>
            </a:r>
          </a:p>
          <a:p>
            <a:pPr marL="367109" indent="-367109" defTabSz="457200">
              <a:lnSpc>
                <a:spcPts val="4400"/>
              </a:lnSpc>
              <a:spcBef>
                <a:spcPts val="0"/>
              </a:spcBef>
              <a:defRPr sz="25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t>Routing Emergency vehicle</a:t>
            </a:r>
          </a:p>
        </p:txBody>
      </p:sp>
      <p:pic>
        <p:nvPicPr>
          <p:cNvPr id="171" name="page5image56350176.png" descr="page5image5635017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8196" y="3975052"/>
            <a:ext cx="11157187" cy="54725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Optical Transmiter"/>
          <p:cNvSpPr/>
          <p:nvPr/>
        </p:nvSpPr>
        <p:spPr>
          <a:xfrm>
            <a:off x="2176091" y="3034756"/>
            <a:ext cx="2649088" cy="738849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Optical Transmiter</a:t>
            </a:r>
          </a:p>
        </p:txBody>
      </p:sp>
      <p:sp>
        <p:nvSpPr>
          <p:cNvPr id="174" name="Optical Receiver"/>
          <p:cNvSpPr/>
          <p:nvPr/>
        </p:nvSpPr>
        <p:spPr>
          <a:xfrm>
            <a:off x="9406266" y="3034756"/>
            <a:ext cx="2161467" cy="738849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Optical Receiver</a:t>
            </a:r>
          </a:p>
        </p:txBody>
      </p:sp>
      <p:sp>
        <p:nvSpPr>
          <p:cNvPr id="175" name="Communication Channel"/>
          <p:cNvSpPr/>
          <p:nvPr/>
        </p:nvSpPr>
        <p:spPr>
          <a:xfrm>
            <a:off x="5226500" y="3034756"/>
            <a:ext cx="3260560" cy="738849"/>
          </a:xfrm>
          <a:prstGeom prst="rect">
            <a:avLst/>
          </a:prstGeom>
          <a:solidFill>
            <a:schemeClr val="accent1">
              <a:hueOff val="-522454"/>
              <a:satOff val="1153"/>
              <a:lumOff val="13444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>
              <a:spcBef>
                <a:spcPts val="0"/>
              </a:spcBef>
              <a:defRPr i="0" spc="0" sz="240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Communication Channel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5" name="Team : Transpor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>
                <a:solidFill>
                  <a:schemeClr val="accent1">
                    <a:hueOff val="152550"/>
                    <a:satOff val="2063"/>
                    <a:lumOff val="-11849"/>
                  </a:schemeClr>
                </a:solidFill>
              </a:defRPr>
            </a:lvl1pPr>
          </a:lstStyle>
          <a:p>
            <a:pPr/>
            <a:r>
              <a:t>Team : Transporters</a:t>
            </a:r>
          </a:p>
        </p:txBody>
      </p:sp>
      <p:sp>
        <p:nvSpPr>
          <p:cNvPr id="136" name="Group Members 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>
                <a:solidFill>
                  <a:schemeClr val="accent6">
                    <a:hueOff val="268947"/>
                    <a:satOff val="-2541"/>
                    <a:lumOff val="-27730"/>
                  </a:schemeClr>
                </a:solidFill>
              </a:defRPr>
            </a:pPr>
            <a:r>
              <a:t>Group Members :</a:t>
            </a:r>
          </a:p>
          <a:p>
            <a:pPr>
              <a:defRPr>
                <a:solidFill>
                  <a:schemeClr val="accent6">
                    <a:hueOff val="268947"/>
                    <a:satOff val="-2541"/>
                    <a:lumOff val="-27730"/>
                  </a:schemeClr>
                </a:solidFill>
              </a:defRPr>
            </a:pPr>
            <a:r>
              <a:t>Prachi Barache</a:t>
            </a:r>
          </a:p>
          <a:p>
            <a:pPr>
              <a:defRPr>
                <a:solidFill>
                  <a:schemeClr val="accent6">
                    <a:hueOff val="268947"/>
                    <a:satOff val="-2541"/>
                    <a:lumOff val="-27730"/>
                  </a:schemeClr>
                </a:solidFill>
              </a:defRPr>
            </a:pPr>
            <a:r>
              <a:t>Ganesh Bhise</a:t>
            </a:r>
          </a:p>
          <a:p>
            <a:pPr>
              <a:defRPr>
                <a:solidFill>
                  <a:schemeClr val="accent6">
                    <a:hueOff val="268947"/>
                    <a:satOff val="-2541"/>
                    <a:lumOff val="-27730"/>
                  </a:schemeClr>
                </a:solidFill>
              </a:defRPr>
            </a:pPr>
            <a:r>
              <a:t>Jay Rawlani</a:t>
            </a:r>
          </a:p>
          <a:p>
            <a:pPr>
              <a:defRPr>
                <a:solidFill>
                  <a:schemeClr val="accent6">
                    <a:hueOff val="268947"/>
                    <a:satOff val="-2541"/>
                    <a:lumOff val="-27730"/>
                  </a:schemeClr>
                </a:solidFill>
              </a:defRPr>
            </a:pPr>
            <a:r>
              <a:t>Keshav Bajaj</a:t>
            </a:r>
          </a:p>
          <a:p>
            <a:pPr>
              <a:defRPr>
                <a:solidFill>
                  <a:schemeClr val="accent6">
                    <a:hueOff val="268947"/>
                    <a:satOff val="-2541"/>
                    <a:lumOff val="-27730"/>
                  </a:schemeClr>
                </a:solidFill>
              </a:defRPr>
            </a:pPr>
            <a:r>
              <a:t>Raj Awate</a:t>
            </a:r>
          </a:p>
          <a:p>
            <a:pPr>
              <a:defRPr>
                <a:solidFill>
                  <a:schemeClr val="accent6">
                    <a:hueOff val="268947"/>
                    <a:satOff val="-2541"/>
                    <a:lumOff val="-27730"/>
                  </a:schemeClr>
                </a:solidFill>
              </a:defRPr>
            </a:pPr>
            <a:r>
              <a:t>Atharva Temkar.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9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0" name="Cont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Content</a:t>
            </a:r>
          </a:p>
        </p:txBody>
      </p:sp>
      <p:sp>
        <p:nvSpPr>
          <p:cNvPr id="141" name="Introduction…"/>
          <p:cNvSpPr txBox="1"/>
          <p:nvPr>
            <p:ph type="body" sz="half" idx="1"/>
          </p:nvPr>
        </p:nvSpPr>
        <p:spPr>
          <a:xfrm>
            <a:off x="6784498" y="1701800"/>
            <a:ext cx="5397501" cy="7226300"/>
          </a:xfrm>
          <a:prstGeom prst="rect">
            <a:avLst/>
          </a:prstGeom>
        </p:spPr>
        <p:txBody>
          <a:bodyPr/>
          <a:lstStyle/>
          <a:p>
            <a:pPr/>
            <a:r>
              <a:t>Introduction </a:t>
            </a:r>
          </a:p>
          <a:p>
            <a:pPr/>
            <a:r>
              <a:t>Domain Selection</a:t>
            </a:r>
          </a:p>
          <a:p>
            <a:pPr/>
            <a:r>
              <a:t>Probable problem statements</a:t>
            </a:r>
          </a:p>
          <a:p>
            <a:pPr/>
            <a:r>
              <a:t>Probable Solutions</a:t>
            </a:r>
          </a:p>
          <a:p>
            <a:pPr/>
            <a:r>
              <a:t>Actionable solutions</a:t>
            </a:r>
          </a:p>
          <a:p>
            <a:pPr/>
            <a:r>
              <a:t>Actionable statement</a:t>
            </a:r>
          </a:p>
          <a:p>
            <a:pPr/>
            <a:r>
              <a:t> Survey</a:t>
            </a:r>
          </a:p>
          <a:p>
            <a:pPr/>
            <a:r>
              <a:t>Ideation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118295074_2675x2907.jpeg" descr="118295074_2675x2907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4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5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Introduction</a:t>
            </a:r>
          </a:p>
        </p:txBody>
      </p:sp>
      <p:sp>
        <p:nvSpPr>
          <p:cNvPr id="146" name="In first week , We were introduced to the theme “WARI”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 first week , We were introduced to the theme “WARI”</a:t>
            </a:r>
          </a:p>
          <a:p>
            <a:pPr/>
            <a:r>
              <a:t>We were introduced to spot and probe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9" name="Domain selection :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Domain selection :</a:t>
            </a:r>
          </a:p>
        </p:txBody>
      </p:sp>
      <p:sp>
        <p:nvSpPr>
          <p:cNvPr id="150" name="We have started with spot process!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1822" indent="-361822" defTabSz="449833">
              <a:spcBef>
                <a:spcPts val="1300"/>
              </a:spcBef>
              <a:defRPr sz="2464"/>
            </a:pPr>
            <a:r>
              <a:t>We have started with spot process!</a:t>
            </a:r>
          </a:p>
          <a:p>
            <a:pPr marL="361822" indent="-361822" defTabSz="449833">
              <a:spcBef>
                <a:spcPts val="1300"/>
              </a:spcBef>
              <a:defRPr sz="2464"/>
            </a:pPr>
            <a:r>
              <a:t>And we came across following domains :</a:t>
            </a:r>
          </a:p>
          <a:p>
            <a:pPr lvl="8" marL="3960495" indent="-440054" defTabSz="449833">
              <a:spcBef>
                <a:spcPts val="1300"/>
              </a:spcBef>
              <a:buSzPct val="100000"/>
              <a:buFontTx/>
              <a:buAutoNum type="arabicPeriod" startAt="1"/>
              <a:defRPr sz="2464"/>
            </a:pPr>
            <a:r>
              <a:t>Pollution</a:t>
            </a:r>
          </a:p>
          <a:p>
            <a:pPr lvl="8" marL="3960495" indent="-440054" defTabSz="449833">
              <a:spcBef>
                <a:spcPts val="1300"/>
              </a:spcBef>
              <a:buSzPct val="100000"/>
              <a:buFontTx/>
              <a:buAutoNum type="arabicPeriod" startAt="1"/>
              <a:defRPr sz="2464"/>
            </a:pPr>
            <a:r>
              <a:t>Food</a:t>
            </a:r>
          </a:p>
          <a:p>
            <a:pPr lvl="8" marL="3960495" indent="-440054" defTabSz="449833">
              <a:spcBef>
                <a:spcPts val="1300"/>
              </a:spcBef>
              <a:buSzPct val="100000"/>
              <a:buFontTx/>
              <a:buAutoNum type="arabicPeriod" startAt="1"/>
              <a:defRPr sz="2464"/>
            </a:pPr>
            <a:r>
              <a:t>Health care</a:t>
            </a:r>
          </a:p>
          <a:p>
            <a:pPr lvl="8" marL="3960495" indent="-440054" defTabSz="449833">
              <a:spcBef>
                <a:spcPts val="1300"/>
              </a:spcBef>
              <a:buSzPct val="100000"/>
              <a:buFontTx/>
              <a:buAutoNum type="arabicPeriod" startAt="1"/>
              <a:defRPr sz="2464"/>
            </a:pPr>
            <a:r>
              <a:t>Traffic management</a:t>
            </a:r>
          </a:p>
          <a:p>
            <a:pPr lvl="8" marL="3960495" indent="-440054" defTabSz="449833">
              <a:spcBef>
                <a:spcPts val="1300"/>
              </a:spcBef>
              <a:buSzPct val="100000"/>
              <a:buFontTx/>
              <a:buAutoNum type="arabicPeriod" startAt="1"/>
              <a:defRPr sz="2464"/>
            </a:pPr>
            <a:r>
              <a:t>Crowd</a:t>
            </a:r>
          </a:p>
          <a:p>
            <a:pPr lvl="8" marL="3960495" indent="-440054" defTabSz="449833">
              <a:spcBef>
                <a:spcPts val="1300"/>
              </a:spcBef>
              <a:buSzPct val="100000"/>
              <a:buFontTx/>
              <a:buAutoNum type="arabicPeriod" startAt="1"/>
              <a:defRPr sz="2464"/>
            </a:pPr>
            <a:r>
              <a:t>Waste Management</a:t>
            </a:r>
          </a:p>
          <a:p>
            <a:pPr lvl="8" marL="3960495" indent="-440054" defTabSz="449833">
              <a:spcBef>
                <a:spcPts val="1300"/>
              </a:spcBef>
              <a:buSzPct val="100000"/>
              <a:buFontTx/>
              <a:buAutoNum type="arabicPeriod" startAt="1"/>
              <a:defRPr sz="2464"/>
            </a:pPr>
            <a:r>
              <a:t>Electricity distribution</a:t>
            </a:r>
          </a:p>
          <a:p>
            <a:pPr lvl="8" marL="3960495" indent="-440054" defTabSz="449833">
              <a:spcBef>
                <a:spcPts val="1300"/>
              </a:spcBef>
              <a:buSzPct val="100000"/>
              <a:buFontTx/>
              <a:buAutoNum type="arabicPeriod" startAt="1"/>
              <a:defRPr sz="2464"/>
            </a:pPr>
            <a:r>
              <a:t>Accommodation</a:t>
            </a:r>
          </a:p>
          <a:p>
            <a:pPr lvl="8" marL="3960495" indent="-440054" defTabSz="449833">
              <a:spcBef>
                <a:spcPts val="1300"/>
              </a:spcBef>
              <a:buSzPct val="100000"/>
              <a:buFontTx/>
              <a:buAutoNum type="arabicPeriod" startAt="1"/>
              <a:defRPr sz="2464"/>
            </a:pPr>
            <a:r>
              <a:t>Parking </a:t>
            </a:r>
          </a:p>
          <a:p>
            <a:pPr marL="361822" indent="-361822" defTabSz="449833">
              <a:spcBef>
                <a:spcPts val="1300"/>
              </a:spcBef>
              <a:defRPr sz="2464"/>
            </a:pPr>
            <a:r>
              <a:t>Out of which we found out we chose the traffic management domain.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3" name="Probable problem stat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Probable problem statements</a:t>
            </a:r>
          </a:p>
        </p:txBody>
      </p:sp>
      <p:sp>
        <p:nvSpPr>
          <p:cNvPr id="154" name="In traffic management domain also we spotted following sub-domain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5802" indent="-455802" defTabSz="566674">
              <a:spcBef>
                <a:spcPts val="1700"/>
              </a:spcBef>
              <a:defRPr sz="3104"/>
            </a:pPr>
            <a:r>
              <a:t>In traffic management domain also we spotted following sub-domains:</a:t>
            </a:r>
          </a:p>
          <a:p>
            <a:pPr lvl="4" marL="2771775" indent="-554355" defTabSz="566674">
              <a:spcBef>
                <a:spcPts val="1700"/>
              </a:spcBef>
              <a:buSzPct val="100000"/>
              <a:buFontTx/>
              <a:buAutoNum type="arabicPeriod" startAt="1"/>
              <a:defRPr sz="3104"/>
            </a:pPr>
            <a:r>
              <a:t>PMPML Traffic</a:t>
            </a:r>
          </a:p>
          <a:p>
            <a:pPr lvl="4" marL="2771775" indent="-554355" defTabSz="566674">
              <a:spcBef>
                <a:spcPts val="1700"/>
              </a:spcBef>
              <a:buSzPct val="100000"/>
              <a:buFontTx/>
              <a:buAutoNum type="arabicPeriod" startAt="1"/>
              <a:defRPr sz="3104"/>
            </a:pPr>
            <a:r>
              <a:t>Wari traffic</a:t>
            </a:r>
          </a:p>
          <a:p>
            <a:pPr lvl="4" marL="2771775" indent="-554355" defTabSz="566674">
              <a:spcBef>
                <a:spcPts val="1700"/>
              </a:spcBef>
              <a:buSzPct val="100000"/>
              <a:buFontTx/>
              <a:buAutoNum type="arabicPeriod" startAt="1"/>
              <a:defRPr sz="3104"/>
            </a:pPr>
            <a:r>
              <a:t>Local vehicles</a:t>
            </a:r>
          </a:p>
          <a:p>
            <a:pPr lvl="4" marL="2771775" indent="-554355" defTabSz="566674">
              <a:spcBef>
                <a:spcPts val="1700"/>
              </a:spcBef>
              <a:buSzPct val="100000"/>
              <a:buFontTx/>
              <a:buAutoNum type="arabicPeriod" startAt="1"/>
              <a:defRPr sz="3104"/>
            </a:pPr>
            <a:r>
              <a:t>Visitors traffic</a:t>
            </a:r>
          </a:p>
          <a:p>
            <a:pPr lvl="4" marL="2771775" indent="-554355" defTabSz="566674">
              <a:spcBef>
                <a:spcPts val="1700"/>
              </a:spcBef>
              <a:buSzPct val="100000"/>
              <a:buFontTx/>
              <a:buAutoNum type="arabicPeriod" startAt="1"/>
              <a:defRPr b="1" i="1" sz="3104"/>
            </a:pPr>
            <a:r>
              <a:t>Emergency vehicles :</a:t>
            </a:r>
          </a:p>
          <a:p>
            <a:pPr lvl="8" marL="4989195" indent="-554355" defTabSz="566674">
              <a:spcBef>
                <a:spcPts val="1700"/>
              </a:spcBef>
              <a:buSzPct val="100000"/>
              <a:buFontTx/>
              <a:buAutoNum type="arabicPeriod" startAt="1"/>
              <a:defRPr sz="3104"/>
            </a:pPr>
            <a:r>
              <a:t>Police vehicles</a:t>
            </a:r>
          </a:p>
          <a:p>
            <a:pPr lvl="8" marL="4989195" indent="-554355" defTabSz="566674">
              <a:spcBef>
                <a:spcPts val="1700"/>
              </a:spcBef>
              <a:buSzPct val="100000"/>
              <a:buFontTx/>
              <a:buAutoNum type="arabicPeriod" startAt="1"/>
              <a:defRPr b="1" i="1" sz="3104"/>
            </a:pPr>
            <a:r>
              <a:t>Ambulance</a:t>
            </a:r>
          </a:p>
          <a:p>
            <a:pPr lvl="8" marL="4989195" indent="-554355" defTabSz="566674">
              <a:spcBef>
                <a:spcPts val="1700"/>
              </a:spcBef>
              <a:buSzPct val="100000"/>
              <a:buFontTx/>
              <a:buAutoNum type="arabicPeriod" startAt="1"/>
              <a:defRPr b="1" i="1" sz="3104"/>
            </a:pPr>
            <a:r>
              <a:t>Fire Brigade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7" name="Probable solu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Probable solutions</a:t>
            </a:r>
          </a:p>
        </p:txBody>
      </p:sp>
      <p:sp>
        <p:nvSpPr>
          <p:cNvPr id="158" name="Displaying PMPML Schedule by using real time monitoring system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Displaying PMPML Schedule by using real time monitoring system. </a:t>
            </a:r>
          </a:p>
          <a:p>
            <a:pPr/>
            <a:r>
              <a:t>Managing PMPML Traffic using Image Processing.</a:t>
            </a:r>
          </a:p>
          <a:p>
            <a:pPr/>
            <a:r>
              <a:t>Guiding Dindi vehicles to their destination.</a:t>
            </a:r>
          </a:p>
          <a:p>
            <a:pPr/>
            <a:r>
              <a:t>Avoid accidents by using sensors</a:t>
            </a:r>
          </a:p>
          <a:p>
            <a:pPr/>
            <a:r>
              <a:t>Traffic road clearance system for emergency vehicles using optical communication system.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Emergency Vehicle Enrouting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halkboard"/>
                <a:ea typeface="Chalkboard"/>
                <a:cs typeface="Chalkboard"/>
                <a:sym typeface="Chalkboard"/>
              </a:defRPr>
            </a:lvl1pPr>
          </a:lstStyle>
          <a:p>
            <a:pPr/>
            <a:r>
              <a:t>Emergency Vehicle Enrouting </a:t>
            </a:r>
          </a:p>
        </p:txBody>
      </p:sp>
      <p:sp>
        <p:nvSpPr>
          <p:cNvPr id="161" name="-Actionable Statement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-Actionable Statement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4" name="Line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5" name="Surve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spcBef>
                <a:spcPts val="2100"/>
              </a:spcBef>
              <a:defRPr sz="4836"/>
            </a:lvl1pPr>
          </a:lstStyle>
          <a:p>
            <a:pPr/>
            <a:r>
              <a:t>Survey</a:t>
            </a:r>
          </a:p>
        </p:txBody>
      </p:sp>
      <p:sp>
        <p:nvSpPr>
          <p:cNvPr id="166" name="Meeting with stakeholders: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Meeting with stakeholders:</a:t>
            </a:r>
          </a:p>
          <a:p>
            <a:pPr lvl="2" marL="1643062" indent="-500062">
              <a:buSzPct val="100000"/>
              <a:buFontTx/>
              <a:buAutoNum type="arabicPeriod" startAt="1"/>
            </a:pPr>
            <a:r>
              <a:t>Temple Authorities</a:t>
            </a:r>
          </a:p>
          <a:p>
            <a:pPr lvl="2" marL="1643062" indent="-500062">
              <a:buSzPct val="100000"/>
              <a:buFontTx/>
              <a:buAutoNum type="arabicPeriod" startAt="1"/>
            </a:pPr>
            <a:r>
              <a:t>Hospital authorities</a:t>
            </a:r>
          </a:p>
          <a:p>
            <a:pPr lvl="2" marL="1643062" indent="-500062">
              <a:buSzPct val="100000"/>
              <a:buFontTx/>
              <a:buAutoNum type="arabicPeriod" startAt="1"/>
            </a:pPr>
            <a:r>
              <a:t>Police authorities</a:t>
            </a:r>
          </a:p>
          <a:p>
            <a:pPr marL="411162" indent="-411162"/>
            <a:r>
              <a:t>Ambulance Stop</a:t>
            </a:r>
          </a:p>
          <a:p>
            <a:pPr marL="411162" indent="-411162"/>
            <a:r>
              <a:t>Ambulance rout</a:t>
            </a:r>
          </a:p>
          <a:p>
            <a:pPr marL="411162" indent="-411162"/>
            <a:r>
              <a:t>Ambulance destination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